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0233600" cy="31089600"/>
  <p:notesSz cx="7086600" cy="9024938"/>
  <p:defaultTextStyle>
    <a:defPPr>
      <a:defRPr lang="en-US"/>
    </a:defPPr>
    <a:lvl1pPr marL="0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82F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074" y="-144"/>
      </p:cViewPr>
      <p:guideLst>
        <p:guide orient="horz" pos="9792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Al/Al2O3 Mixture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289531190632628"/>
          <c:y val="0.104457190875359"/>
          <c:w val="0.88004257132481223"/>
          <c:h val="0.7133392526729051"/>
        </c:manualLayout>
      </c:layout>
      <c:lineChart>
        <c:grouping val="standard"/>
        <c:ser>
          <c:idx val="0"/>
          <c:order val="0"/>
          <c:tx>
            <c:strRef>
              <c:f>Sheet1!$A$30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/>
          </c:spPr>
          <c:marker>
            <c:symbol val="none"/>
          </c:marker>
          <c:val>
            <c:numRef>
              <c:f>Sheet1!$A$31:$A$41</c:f>
              <c:numCache>
                <c:formatCode>0.0</c:formatCode>
                <c:ptCount val="11"/>
                <c:pt idx="0">
                  <c:v>51.4</c:v>
                </c:pt>
                <c:pt idx="1">
                  <c:v>51.4</c:v>
                </c:pt>
                <c:pt idx="2">
                  <c:v>47.1</c:v>
                </c:pt>
                <c:pt idx="3">
                  <c:v>47.5</c:v>
                </c:pt>
                <c:pt idx="4">
                  <c:v>46.7</c:v>
                </c:pt>
                <c:pt idx="5">
                  <c:v>60.4</c:v>
                </c:pt>
                <c:pt idx="6">
                  <c:v>66.5</c:v>
                </c:pt>
                <c:pt idx="7">
                  <c:v>61</c:v>
                </c:pt>
                <c:pt idx="8">
                  <c:v>63.9</c:v>
                </c:pt>
              </c:numCache>
            </c:numRef>
          </c:val>
        </c:ser>
        <c:ser>
          <c:idx val="1"/>
          <c:order val="1"/>
          <c:tx>
            <c:strRef>
              <c:f>Sheet1!$B$30</c:f>
              <c:strCache>
                <c:ptCount val="1"/>
                <c:pt idx="0">
                  <c:v>Series 2</c:v>
                </c:pt>
              </c:strCache>
            </c:strRef>
          </c:tx>
          <c:spPr>
            <a:ln w="76200"/>
          </c:spPr>
          <c:marker>
            <c:symbol val="none"/>
          </c:marker>
          <c:val>
            <c:numRef>
              <c:f>Sheet1!$B$31:$B$41</c:f>
              <c:numCache>
                <c:formatCode>0.0</c:formatCode>
                <c:ptCount val="11"/>
                <c:pt idx="0">
                  <c:v>62.8</c:v>
                </c:pt>
                <c:pt idx="1">
                  <c:v>55</c:v>
                </c:pt>
                <c:pt idx="2">
                  <c:v>57.5</c:v>
                </c:pt>
                <c:pt idx="3">
                  <c:v>54.7</c:v>
                </c:pt>
                <c:pt idx="4">
                  <c:v>61.3</c:v>
                </c:pt>
                <c:pt idx="5">
                  <c:v>38.4</c:v>
                </c:pt>
                <c:pt idx="6">
                  <c:v>59.8</c:v>
                </c:pt>
                <c:pt idx="7">
                  <c:v>66.8</c:v>
                </c:pt>
                <c:pt idx="8">
                  <c:v>64.900000000000006</c:v>
                </c:pt>
                <c:pt idx="9">
                  <c:v>42</c:v>
                </c:pt>
                <c:pt idx="10">
                  <c:v>52.8</c:v>
                </c:pt>
              </c:numCache>
            </c:numRef>
          </c:val>
        </c:ser>
        <c:dLbls/>
        <c:marker val="1"/>
        <c:axId val="50716032"/>
        <c:axId val="50717824"/>
      </c:lineChart>
      <c:catAx>
        <c:axId val="50716032"/>
        <c:scaling>
          <c:orientation val="minMax"/>
        </c:scaling>
        <c:axPos val="b"/>
        <c:majorTickMark val="none"/>
        <c:tickLblPos val="nextTo"/>
        <c:crossAx val="50717824"/>
        <c:crosses val="autoZero"/>
        <c:auto val="1"/>
        <c:lblAlgn val="ctr"/>
        <c:lblOffset val="100"/>
      </c:catAx>
      <c:valAx>
        <c:axId val="50717824"/>
        <c:scaling>
          <c:orientation val="minMax"/>
          <c:max val="70"/>
          <c:min val="3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Vickers Hardness</a:t>
                </a:r>
              </a:p>
            </c:rich>
          </c:tx>
          <c:layout/>
        </c:title>
        <c:numFmt formatCode="0.0" sourceLinked="1"/>
        <c:majorTickMark val="none"/>
        <c:tickLblPos val="nextTo"/>
        <c:crossAx val="507160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C9135-A084-41C6-B304-5B4CED60EA05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550" y="676275"/>
            <a:ext cx="4381500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3527A-BA2F-4586-A895-27A515843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1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9657929"/>
            <a:ext cx="3419856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7617440"/>
            <a:ext cx="2816352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05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349379" y="5642189"/>
            <a:ext cx="39828470" cy="1202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9997" y="5642189"/>
            <a:ext cx="118828820" cy="1202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49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46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19977949"/>
            <a:ext cx="34198560" cy="617474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177101"/>
            <a:ext cx="34198560" cy="680084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68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9999" y="32888767"/>
            <a:ext cx="79328643" cy="9300972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49200" y="32888767"/>
            <a:ext cx="79328647" cy="9300972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8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6959179"/>
            <a:ext cx="17776827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9859433"/>
            <a:ext cx="17776827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6959179"/>
            <a:ext cx="17783810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9859433"/>
            <a:ext cx="17783810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55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05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8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237827"/>
            <a:ext cx="13236577" cy="526796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237829"/>
            <a:ext cx="22491700" cy="2653411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505789"/>
            <a:ext cx="13236577" cy="21266152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98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1762720"/>
            <a:ext cx="24140160" cy="256921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777913"/>
            <a:ext cx="24140160" cy="18653760"/>
          </a:xfrm>
        </p:spPr>
        <p:txBody>
          <a:bodyPr/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4331932"/>
            <a:ext cx="24140160" cy="3648708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41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  <a:prstGeom prst="rect">
            <a:avLst/>
          </a:prstGeom>
        </p:spPr>
        <p:txBody>
          <a:bodyPr vert="horz" lIns="407557" tIns="203779" rIns="407557" bIns="2037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254242"/>
            <a:ext cx="36210240" cy="20517699"/>
          </a:xfrm>
          <a:prstGeom prst="rect">
            <a:avLst/>
          </a:prstGeom>
        </p:spPr>
        <p:txBody>
          <a:bodyPr vert="horz" lIns="407557" tIns="203779" rIns="407557" bIns="203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28815456"/>
            <a:ext cx="127406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1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572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40" indent="-1528340" algn="l" defTabSz="4075572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02" indent="-1273616" algn="l" defTabSz="4075572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465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251" indent="-1018893" algn="l" defTabSz="4075572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038" indent="-1018893" algn="l" defTabSz="4075572" rtl="0" eaLnBrk="1" latinLnBrk="0" hangingPunct="1">
        <a:spcBef>
          <a:spcPct val="20000"/>
        </a:spcBef>
        <a:buFont typeface="Arial" pitchFamily="34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tiff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5151" y="885377"/>
            <a:ext cx="4362857" cy="4366867"/>
          </a:xfrm>
          <a:prstGeom prst="rect">
            <a:avLst/>
          </a:prstGeom>
        </p:spPr>
      </p:pic>
      <p:sp>
        <p:nvSpPr>
          <p:cNvPr id="37" name="Text Box 146"/>
          <p:cNvSpPr txBox="1">
            <a:spLocks noChangeArrowheads="1"/>
          </p:cNvSpPr>
          <p:nvPr/>
        </p:nvSpPr>
        <p:spPr bwMode="auto">
          <a:xfrm>
            <a:off x="4419600" y="676183"/>
            <a:ext cx="31089600" cy="123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0" cap="none" spc="-200" normalizeH="0" baseline="0" noProof="0" dirty="0" smtClean="0">
                <a:ln>
                  <a:noFill/>
                </a:ln>
                <a:solidFill>
                  <a:srgbClr val="182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Mechanical Properties of Aluminum &amp; Alumina by Cold Spray Process</a:t>
            </a:r>
            <a:endParaRPr kumimoji="0" lang="en-US" sz="2000" b="0" i="0" u="none" strike="noStrike" kern="0" cap="none" spc="-200" normalizeH="0" baseline="0" noProof="0" dirty="0" smtClean="0">
              <a:ln>
                <a:noFill/>
              </a:ln>
              <a:solidFill>
                <a:srgbClr val="182F6D"/>
              </a:solidFill>
              <a:effectLst/>
              <a:uLnTx/>
              <a:uFillTx/>
            </a:endParaRPr>
          </a:p>
        </p:txBody>
      </p:sp>
      <p:sp>
        <p:nvSpPr>
          <p:cNvPr id="39" name="Text Box 148"/>
          <p:cNvSpPr txBox="1">
            <a:spLocks noChangeArrowheads="1"/>
          </p:cNvSpPr>
          <p:nvPr/>
        </p:nvSpPr>
        <p:spPr bwMode="auto">
          <a:xfrm>
            <a:off x="19865975" y="4710113"/>
            <a:ext cx="4318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5405" tIns="107703" rIns="215405" bIns="107703">
            <a:spAutoFit/>
          </a:bodyPr>
          <a:lstStyle/>
          <a:p>
            <a:pPr marL="0" marR="0" lvl="0" indent="0" defTabSz="2154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 Box 162"/>
          <p:cNvSpPr txBox="1">
            <a:spLocks noChangeArrowheads="1"/>
          </p:cNvSpPr>
          <p:nvPr/>
        </p:nvSpPr>
        <p:spPr bwMode="auto">
          <a:xfrm>
            <a:off x="838200" y="5410200"/>
            <a:ext cx="10574337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Lucida Sans" pitchFamily="34" charset="0"/>
              </a:rPr>
              <a:t>BACKGROUND</a:t>
            </a:r>
          </a:p>
        </p:txBody>
      </p:sp>
      <p:sp>
        <p:nvSpPr>
          <p:cNvPr id="47" name="Text Box 163"/>
          <p:cNvSpPr txBox="1">
            <a:spLocks noChangeArrowheads="1"/>
          </p:cNvSpPr>
          <p:nvPr/>
        </p:nvSpPr>
        <p:spPr bwMode="auto">
          <a:xfrm>
            <a:off x="914400" y="14706600"/>
            <a:ext cx="10515600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PURPOSE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48" name="Text Box 164"/>
          <p:cNvSpPr txBox="1">
            <a:spLocks noChangeArrowheads="1"/>
          </p:cNvSpPr>
          <p:nvPr/>
        </p:nvSpPr>
        <p:spPr bwMode="auto">
          <a:xfrm>
            <a:off x="12344400" y="5410200"/>
            <a:ext cx="15544800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MATERIALS AND METHODS</a:t>
            </a:r>
          </a:p>
        </p:txBody>
      </p:sp>
      <p:sp>
        <p:nvSpPr>
          <p:cNvPr id="49" name="Text Box 165"/>
          <p:cNvSpPr txBox="1">
            <a:spLocks noChangeArrowheads="1"/>
          </p:cNvSpPr>
          <p:nvPr/>
        </p:nvSpPr>
        <p:spPr bwMode="auto">
          <a:xfrm>
            <a:off x="28803600" y="5410200"/>
            <a:ext cx="10464408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RESULTS</a:t>
            </a:r>
          </a:p>
        </p:txBody>
      </p:sp>
      <p:sp>
        <p:nvSpPr>
          <p:cNvPr id="50" name="Text Box 166"/>
          <p:cNvSpPr txBox="1">
            <a:spLocks noChangeArrowheads="1"/>
          </p:cNvSpPr>
          <p:nvPr/>
        </p:nvSpPr>
        <p:spPr bwMode="auto">
          <a:xfrm>
            <a:off x="28803601" y="24375070"/>
            <a:ext cx="10464408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FUTURE RESEARCH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51" name="Text Box 167"/>
          <p:cNvSpPr txBox="1">
            <a:spLocks noChangeArrowheads="1"/>
          </p:cNvSpPr>
          <p:nvPr/>
        </p:nvSpPr>
        <p:spPr bwMode="auto">
          <a:xfrm>
            <a:off x="12344400" y="26325584"/>
            <a:ext cx="15544800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ACKNOWLEDGMENTS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23961102"/>
            <a:ext cx="10498137" cy="5985498"/>
          </a:xfrm>
          <a:prstGeom prst="rect">
            <a:avLst/>
          </a:prstGeom>
        </p:spPr>
      </p:pic>
      <p:pic>
        <p:nvPicPr>
          <p:cNvPr id="53" name="Picture 4" descr="D:\Al 50 Al2O3 50  1000x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3925" y="22479000"/>
            <a:ext cx="3729538" cy="25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 flipH="1">
            <a:off x="12344399" y="21640800"/>
            <a:ext cx="330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Al     Al2O3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8768" y="29697235"/>
            <a:ext cx="105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http://www.ktech.com/Advanced_Manufacturing/Design_Build/Cold_Spray_System.html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565050" y="25279290"/>
            <a:ext cx="330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 pitchFamily="34" charset="0"/>
              </a:rPr>
              <a:t>Figure 2 50/50 Al /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 pitchFamily="34" charset="0"/>
              </a:rPr>
              <a:t>Al203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57" name="Picture 98" descr="Blue logo trans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0070" y="914400"/>
            <a:ext cx="2964730" cy="433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7859385"/>
              </p:ext>
            </p:extLst>
          </p:nvPr>
        </p:nvGraphicFramePr>
        <p:xfrm>
          <a:off x="28770120" y="16459200"/>
          <a:ext cx="10497888" cy="444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9" name="Straight Arrow Connector 58"/>
          <p:cNvCxnSpPr/>
          <p:nvPr/>
        </p:nvCxnSpPr>
        <p:spPr bwMode="auto">
          <a:xfrm>
            <a:off x="13258800" y="22174200"/>
            <a:ext cx="533400" cy="930426"/>
          </a:xfrm>
          <a:prstGeom prst="straightConnector1">
            <a:avLst/>
          </a:prstGeom>
          <a:solidFill>
            <a:srgbClr val="00CC99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14454189" y="22158174"/>
            <a:ext cx="252411" cy="930426"/>
          </a:xfrm>
          <a:prstGeom prst="straightConnector1">
            <a:avLst/>
          </a:prstGeom>
          <a:solidFill>
            <a:srgbClr val="00CC99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1673605" y="2102530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Figure 6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Vicker’s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Hardness Test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473829" y="25279290"/>
            <a:ext cx="317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 pitchFamily="34" charset="0"/>
              </a:rPr>
              <a:t>Figure 4  Dog Bone 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479004" y="252792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 pitchFamily="34" charset="0"/>
              </a:rPr>
              <a:t>Figure 5 Dog Bone 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688800" y="1905000"/>
            <a:ext cx="101343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Faculty Advisors: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Dr. Michael West – REU Site Director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Dr. Bharat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Jasthi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 – AMP Research Assistant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Dr. Alfred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Boysen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 – Technical Communications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03733" y="1894344"/>
            <a:ext cx="10164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Program Information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National Science Foundation’s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Research Experience for Undergraduates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Summer 2011 Grant #0852057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222504" y="25279290"/>
            <a:ext cx="383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Sans" pitchFamily="34" charset="0"/>
              </a:rPr>
              <a:t>Figure 3 90% Al203/10% Al</a:t>
            </a:r>
            <a:endParaRPr lang="en-US" sz="2000" dirty="0">
              <a:latin typeface="Lucida Sans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64425" y="22460424"/>
            <a:ext cx="3796985" cy="259592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7284" y="22481879"/>
            <a:ext cx="3791441" cy="257447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7206" y="21721321"/>
            <a:ext cx="2737198" cy="218975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9800" y="21682852"/>
            <a:ext cx="2752056" cy="220164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1547" y="21735087"/>
            <a:ext cx="2726461" cy="2181169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9184600" y="2391625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Sans" pitchFamily="34" charset="0"/>
              </a:rPr>
              <a:t>Figure 7</a:t>
            </a:r>
            <a:endParaRPr lang="en-US" sz="2400" dirty="0">
              <a:latin typeface="Lucida Sans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083303" y="239985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Sans" pitchFamily="34" charset="0"/>
              </a:rPr>
              <a:t>Figure 8</a:t>
            </a:r>
            <a:endParaRPr lang="en-US" sz="2400" dirty="0">
              <a:latin typeface="Lucida Sans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952277" y="2391625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Sans" pitchFamily="34" charset="0"/>
              </a:rPr>
              <a:t>Figure 9</a:t>
            </a:r>
            <a:endParaRPr lang="en-US" sz="2400" dirty="0">
              <a:latin typeface="Lucida Sans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14800" y="236175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Sans" pitchFamily="34" charset="0"/>
              </a:rPr>
              <a:t>Figure 1</a:t>
            </a:r>
            <a:endParaRPr lang="en-US" sz="2400" dirty="0">
              <a:latin typeface="Lucida Sans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481424" y="1905000"/>
            <a:ext cx="72707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sz="5400" i="1" kern="0" dirty="0" smtClean="0">
                <a:solidFill>
                  <a:srgbClr val="182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Authors</a:t>
            </a:r>
            <a:endParaRPr lang="en-US" sz="5400" i="1" kern="0" dirty="0">
              <a:solidFill>
                <a:srgbClr val="182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lvl="0" algn="ctr" defTabSz="914400">
              <a:defRPr/>
            </a:pPr>
            <a:r>
              <a:rPr lang="en-US" sz="4800" kern="0" dirty="0">
                <a:solidFill>
                  <a:srgbClr val="182F6D"/>
                </a:solidFill>
                <a:latin typeface="Lucida Sans" pitchFamily="34" charset="0"/>
              </a:rPr>
              <a:t>Ashleigh </a:t>
            </a:r>
            <a:r>
              <a:rPr lang="en-US" sz="4800" kern="0" dirty="0" err="1">
                <a:solidFill>
                  <a:srgbClr val="182F6D"/>
                </a:solidFill>
                <a:latin typeface="Lucida Sans" pitchFamily="34" charset="0"/>
              </a:rPr>
              <a:t>Giffen</a:t>
            </a:r>
            <a:r>
              <a:rPr lang="en-US" sz="4800" kern="0" dirty="0">
                <a:solidFill>
                  <a:srgbClr val="182F6D"/>
                </a:solidFill>
                <a:latin typeface="Lucida Sans" pitchFamily="34" charset="0"/>
              </a:rPr>
              <a:t>,</a:t>
            </a:r>
          </a:p>
          <a:p>
            <a:pPr lvl="0" algn="ctr" defTabSz="914400">
              <a:defRPr/>
            </a:pPr>
            <a:r>
              <a:rPr lang="en-US" sz="4800" kern="0" dirty="0">
                <a:solidFill>
                  <a:srgbClr val="182F6D"/>
                </a:solidFill>
                <a:latin typeface="Lucida Sans" pitchFamily="34" charset="0"/>
              </a:rPr>
              <a:t> </a:t>
            </a:r>
            <a:r>
              <a:rPr lang="en-US" sz="4800" kern="0" dirty="0" err="1">
                <a:solidFill>
                  <a:srgbClr val="182F6D"/>
                </a:solidFill>
                <a:latin typeface="Lucida Sans" pitchFamily="34" charset="0"/>
              </a:rPr>
              <a:t>Myriah</a:t>
            </a:r>
            <a:r>
              <a:rPr lang="en-US" sz="4800" kern="0" dirty="0">
                <a:solidFill>
                  <a:srgbClr val="182F6D"/>
                </a:solidFill>
                <a:latin typeface="Lucida Sans" pitchFamily="34" charset="0"/>
              </a:rPr>
              <a:t> </a:t>
            </a:r>
            <a:r>
              <a:rPr lang="en-US" sz="4800" kern="0" dirty="0" err="1" smtClean="0">
                <a:solidFill>
                  <a:srgbClr val="182F6D"/>
                </a:solidFill>
                <a:latin typeface="Lucida Sans" pitchFamily="34" charset="0"/>
              </a:rPr>
              <a:t>Santistevan</a:t>
            </a:r>
            <a:endParaRPr lang="en-US" sz="4800" kern="0" dirty="0">
              <a:solidFill>
                <a:srgbClr val="182F6D"/>
              </a:solidFill>
              <a:latin typeface="Lucida Sans" pitchFamily="34" charset="0"/>
            </a:endParaRPr>
          </a:p>
        </p:txBody>
      </p:sp>
      <p:sp>
        <p:nvSpPr>
          <p:cNvPr id="96" name="Round Diagonal Corner Rectangle 95"/>
          <p:cNvSpPr/>
          <p:nvPr/>
        </p:nvSpPr>
        <p:spPr>
          <a:xfrm>
            <a:off x="12353925" y="6477000"/>
            <a:ext cx="15544800" cy="14882985"/>
          </a:xfrm>
          <a:prstGeom prst="round2DiagRect">
            <a:avLst/>
          </a:pr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3200" b="1" kern="0" dirty="0" smtClean="0">
                <a:solidFill>
                  <a:sysClr val="windowText" lastClr="000000"/>
                </a:solidFill>
                <a:latin typeface="Lucida Bright" pitchFamily="18" charset="0"/>
              </a:rPr>
              <a:t>Materials</a:t>
            </a:r>
            <a:endParaRPr lang="en-US" sz="3200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Al/Al203 Cold Spray Deposits courtesy of Erik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Klinckman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, and teammates Nathan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Salden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, and Owen Britton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Cast Iron Dog-Bone Mold</a:t>
            </a:r>
            <a:endParaRPr lang="en-US" sz="3200" b="1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Lucida Bright" pitchFamily="18" charset="0"/>
              </a:rPr>
              <a:t>Equipment</a:t>
            </a:r>
            <a:endParaRPr lang="en-US" sz="3200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Cold Spray Equipment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Vickers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Microhardness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 Machine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Scanning Electron Microscope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Optical Microscope</a:t>
            </a:r>
            <a:endParaRPr lang="en-US" sz="3200" b="1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Lucida Bright" pitchFamily="18" charset="0"/>
              </a:rPr>
              <a:t>Procedures</a:t>
            </a:r>
            <a:endParaRPr lang="en-US" sz="3200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indent="-742950" defTabSz="9144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The authors collaborated with Erik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Klinckman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 to evaluate the microstructure of Al/Al203 mixture with various weight ratios. </a:t>
            </a:r>
          </a:p>
          <a:p>
            <a:pPr lvl="0" indent="-742950" defTabSz="9144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The authors provided Erik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Klinckman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 with a dog bone mold made by Matthew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Carriker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. The purpose of this dog bone was to make a 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Lucida Bright" pitchFamily="18" charset="0"/>
              </a:rPr>
              <a:t>deposit 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and evaluate the tensile properties of a Al/Al203 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Lucida Bright" pitchFamily="18" charset="0"/>
              </a:rPr>
              <a:t>deposition.</a:t>
            </a:r>
            <a:endParaRPr lang="en-US" sz="3200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indent="-742950" defTabSz="9144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Due to the results of #2, the authors redesigned the dog bone. Refer to “Results #3”.</a:t>
            </a:r>
          </a:p>
          <a:p>
            <a:pPr lvl="0" indent="-742950" defTabSz="9144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Deposition of Al/Al203 onto stainless steal foil substrate. Removed deposit from the substrate using CPT. Deposit cut into 4 pieces, mounted and studied. Refer to “Results #4”.</a:t>
            </a:r>
            <a:endParaRPr lang="en-US" sz="3200" kern="0" dirty="0">
              <a:solidFill>
                <a:srgbClr val="000000">
                  <a:lumMod val="95000"/>
                  <a:lumOff val="5000"/>
                </a:srgbClr>
              </a:solidFill>
              <a:latin typeface="Lucida Bright" pitchFamily="18" charset="0"/>
            </a:endParaRPr>
          </a:p>
        </p:txBody>
      </p:sp>
      <p:sp>
        <p:nvSpPr>
          <p:cNvPr id="97" name="Round Diagonal Corner Rectangle 96"/>
          <p:cNvSpPr/>
          <p:nvPr/>
        </p:nvSpPr>
        <p:spPr>
          <a:xfrm>
            <a:off x="828768" y="6477000"/>
            <a:ext cx="10583769" cy="7696200"/>
          </a:xfrm>
          <a:prstGeom prst="round2DiagRect">
            <a:avLst/>
          </a:pr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612775">
              <a:lnSpc>
                <a:spcPct val="150000"/>
              </a:lnSpc>
              <a:defRPr/>
            </a:pPr>
            <a:r>
              <a:rPr lang="en-US" sz="3200" b="1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Cold Spray </a:t>
            </a:r>
            <a:r>
              <a:rPr lang="en-US" sz="3200" b="1" u="sng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Deposition</a:t>
            </a:r>
            <a:endParaRPr lang="en-US" sz="3200" b="1" kern="0" dirty="0" smtClean="0">
              <a:solidFill>
                <a:srgbClr val="000000">
                  <a:lumMod val="95000"/>
                  <a:lumOff val="5000"/>
                </a:srgbClr>
              </a:solidFill>
              <a:latin typeface="Lucida Bright" pitchFamily="18" charset="0"/>
            </a:endParaRPr>
          </a:p>
          <a:p>
            <a:pPr marL="457200" lvl="0" indent="-457200" defTabSz="612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Discovered 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in </a:t>
            </a: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mid-1980’s </a:t>
            </a:r>
          </a:p>
          <a:p>
            <a:pPr marL="457200" lvl="0" indent="-457200" defTabSz="612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Been 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used to repair or reinforce </a:t>
            </a: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metals</a:t>
            </a:r>
          </a:p>
          <a:p>
            <a:pPr marL="457200" lvl="0" indent="-457200" defTabSz="612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Little 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known about mechanical properties of deposition itself</a:t>
            </a:r>
            <a:endParaRPr lang="en-US" sz="3200" b="1" u="sng" kern="0" dirty="0">
              <a:solidFill>
                <a:srgbClr val="000000">
                  <a:lumMod val="95000"/>
                  <a:lumOff val="5000"/>
                </a:srgbClr>
              </a:solidFill>
              <a:latin typeface="Lucida Bright" pitchFamily="18" charset="0"/>
            </a:endParaRPr>
          </a:p>
          <a:p>
            <a:pPr lvl="0" defTabSz="612775">
              <a:lnSpc>
                <a:spcPct val="150000"/>
              </a:lnSpc>
              <a:defRPr/>
            </a:pPr>
            <a:r>
              <a:rPr lang="en-US" sz="3200" b="1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Al/Al203 </a:t>
            </a:r>
            <a:r>
              <a:rPr lang="en-US" sz="3200" b="1" u="sng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Deposition</a:t>
            </a:r>
          </a:p>
          <a:p>
            <a:pPr marL="457200" lvl="0" indent="-457200" defTabSz="612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Research 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on thermal expansion of deposits by Erik </a:t>
            </a:r>
            <a:r>
              <a:rPr lang="en-US" sz="3200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Klinckman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and </a:t>
            </a: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team</a:t>
            </a:r>
          </a:p>
          <a:p>
            <a:pPr marL="457200" lvl="0" indent="-457200" defTabSz="612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Analysis 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of mechanical properties of the deposits has not been researched.</a:t>
            </a:r>
          </a:p>
        </p:txBody>
      </p:sp>
      <p:sp>
        <p:nvSpPr>
          <p:cNvPr id="98" name="Round Diagonal Corner Rectangle 97"/>
          <p:cNvSpPr/>
          <p:nvPr/>
        </p:nvSpPr>
        <p:spPr>
          <a:xfrm>
            <a:off x="914399" y="15773400"/>
            <a:ext cx="10471243" cy="7315200"/>
          </a:xfrm>
          <a:prstGeom prst="round2DiagRect">
            <a:avLst/>
          </a:pr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defTabSz="9144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Understand the microstructure and hardness of Al/Al203</a:t>
            </a:r>
          </a:p>
          <a:p>
            <a:pPr marL="457200" lvl="0" indent="-457200" defTabSz="9144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Understand the Mechanical Properties of Al/Al203 Cold Spray deposit</a:t>
            </a:r>
          </a:p>
          <a:p>
            <a:pPr marL="457200" lvl="0" indent="-457200" defTabSz="9144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Learn what treatments will effectively strengthen these properties and why</a:t>
            </a:r>
          </a:p>
          <a:p>
            <a:pPr marL="457200" lvl="0" indent="-457200" defTabSz="9144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In doing this we will be able to better explain the importance of Cold Spray in the commercial world</a:t>
            </a:r>
          </a:p>
        </p:txBody>
      </p:sp>
      <p:sp>
        <p:nvSpPr>
          <p:cNvPr id="99" name="Round Diagonal Corner Rectangle 98"/>
          <p:cNvSpPr/>
          <p:nvPr/>
        </p:nvSpPr>
        <p:spPr>
          <a:xfrm>
            <a:off x="28803599" y="6477000"/>
            <a:ext cx="10464409" cy="9753600"/>
          </a:xfrm>
          <a:custGeom>
            <a:avLst/>
            <a:gdLst>
              <a:gd name="connsiteX0" fmla="*/ 1625633 w 10464409"/>
              <a:gd name="connsiteY0" fmla="*/ 0 h 9753600"/>
              <a:gd name="connsiteX1" fmla="*/ 10464409 w 10464409"/>
              <a:gd name="connsiteY1" fmla="*/ 0 h 9753600"/>
              <a:gd name="connsiteX2" fmla="*/ 10464409 w 10464409"/>
              <a:gd name="connsiteY2" fmla="*/ 0 h 9753600"/>
              <a:gd name="connsiteX3" fmla="*/ 10464409 w 10464409"/>
              <a:gd name="connsiteY3" fmla="*/ 8127967 h 9753600"/>
              <a:gd name="connsiteX4" fmla="*/ 8838776 w 10464409"/>
              <a:gd name="connsiteY4" fmla="*/ 9753600 h 9753600"/>
              <a:gd name="connsiteX5" fmla="*/ 0 w 10464409"/>
              <a:gd name="connsiteY5" fmla="*/ 9753600 h 9753600"/>
              <a:gd name="connsiteX6" fmla="*/ 0 w 10464409"/>
              <a:gd name="connsiteY6" fmla="*/ 9753600 h 9753600"/>
              <a:gd name="connsiteX7" fmla="*/ 0 w 10464409"/>
              <a:gd name="connsiteY7" fmla="*/ 1625633 h 9753600"/>
              <a:gd name="connsiteX8" fmla="*/ 1625633 w 10464409"/>
              <a:gd name="connsiteY8" fmla="*/ 0 h 9753600"/>
              <a:gd name="connsiteX0" fmla="*/ 1625633 w 10464409"/>
              <a:gd name="connsiteY0" fmla="*/ 0 h 9753600"/>
              <a:gd name="connsiteX1" fmla="*/ 10464409 w 10464409"/>
              <a:gd name="connsiteY1" fmla="*/ 0 h 9753600"/>
              <a:gd name="connsiteX2" fmla="*/ 10464409 w 10464409"/>
              <a:gd name="connsiteY2" fmla="*/ 0 h 9753600"/>
              <a:gd name="connsiteX3" fmla="*/ 10464409 w 10464409"/>
              <a:gd name="connsiteY3" fmla="*/ 8127967 h 9753600"/>
              <a:gd name="connsiteX4" fmla="*/ 9095951 w 10464409"/>
              <a:gd name="connsiteY4" fmla="*/ 9753600 h 9753600"/>
              <a:gd name="connsiteX5" fmla="*/ 0 w 10464409"/>
              <a:gd name="connsiteY5" fmla="*/ 9753600 h 9753600"/>
              <a:gd name="connsiteX6" fmla="*/ 0 w 10464409"/>
              <a:gd name="connsiteY6" fmla="*/ 9753600 h 9753600"/>
              <a:gd name="connsiteX7" fmla="*/ 0 w 10464409"/>
              <a:gd name="connsiteY7" fmla="*/ 1625633 h 9753600"/>
              <a:gd name="connsiteX8" fmla="*/ 1625633 w 10464409"/>
              <a:gd name="connsiteY8" fmla="*/ 0 h 9753600"/>
              <a:gd name="connsiteX0" fmla="*/ 1625633 w 10464409"/>
              <a:gd name="connsiteY0" fmla="*/ 0 h 9753600"/>
              <a:gd name="connsiteX1" fmla="*/ 10464409 w 10464409"/>
              <a:gd name="connsiteY1" fmla="*/ 0 h 9753600"/>
              <a:gd name="connsiteX2" fmla="*/ 10464409 w 10464409"/>
              <a:gd name="connsiteY2" fmla="*/ 0 h 9753600"/>
              <a:gd name="connsiteX3" fmla="*/ 10435834 w 10464409"/>
              <a:gd name="connsiteY3" fmla="*/ 8499442 h 9753600"/>
              <a:gd name="connsiteX4" fmla="*/ 9095951 w 10464409"/>
              <a:gd name="connsiteY4" fmla="*/ 9753600 h 9753600"/>
              <a:gd name="connsiteX5" fmla="*/ 0 w 10464409"/>
              <a:gd name="connsiteY5" fmla="*/ 9753600 h 9753600"/>
              <a:gd name="connsiteX6" fmla="*/ 0 w 10464409"/>
              <a:gd name="connsiteY6" fmla="*/ 9753600 h 9753600"/>
              <a:gd name="connsiteX7" fmla="*/ 0 w 10464409"/>
              <a:gd name="connsiteY7" fmla="*/ 1625633 h 9753600"/>
              <a:gd name="connsiteX8" fmla="*/ 1625633 w 10464409"/>
              <a:gd name="connsiteY8" fmla="*/ 0 h 9753600"/>
              <a:gd name="connsiteX0" fmla="*/ 1625633 w 10464409"/>
              <a:gd name="connsiteY0" fmla="*/ 0 h 9753600"/>
              <a:gd name="connsiteX1" fmla="*/ 10464409 w 10464409"/>
              <a:gd name="connsiteY1" fmla="*/ 0 h 9753600"/>
              <a:gd name="connsiteX2" fmla="*/ 10464409 w 10464409"/>
              <a:gd name="connsiteY2" fmla="*/ 0 h 9753600"/>
              <a:gd name="connsiteX3" fmla="*/ 10435834 w 10464409"/>
              <a:gd name="connsiteY3" fmla="*/ 8499442 h 9753600"/>
              <a:gd name="connsiteX4" fmla="*/ 9095951 w 10464409"/>
              <a:gd name="connsiteY4" fmla="*/ 9753600 h 9753600"/>
              <a:gd name="connsiteX5" fmla="*/ 0 w 10464409"/>
              <a:gd name="connsiteY5" fmla="*/ 9753600 h 9753600"/>
              <a:gd name="connsiteX6" fmla="*/ 0 w 10464409"/>
              <a:gd name="connsiteY6" fmla="*/ 9753600 h 9753600"/>
              <a:gd name="connsiteX7" fmla="*/ 0 w 10464409"/>
              <a:gd name="connsiteY7" fmla="*/ 1311308 h 9753600"/>
              <a:gd name="connsiteX8" fmla="*/ 1625633 w 10464409"/>
              <a:gd name="connsiteY8" fmla="*/ 0 h 9753600"/>
              <a:gd name="connsiteX0" fmla="*/ 1225583 w 10464409"/>
              <a:gd name="connsiteY0" fmla="*/ 0 h 9753600"/>
              <a:gd name="connsiteX1" fmla="*/ 10464409 w 10464409"/>
              <a:gd name="connsiteY1" fmla="*/ 0 h 9753600"/>
              <a:gd name="connsiteX2" fmla="*/ 10464409 w 10464409"/>
              <a:gd name="connsiteY2" fmla="*/ 0 h 9753600"/>
              <a:gd name="connsiteX3" fmla="*/ 10435834 w 10464409"/>
              <a:gd name="connsiteY3" fmla="*/ 8499442 h 9753600"/>
              <a:gd name="connsiteX4" fmla="*/ 9095951 w 10464409"/>
              <a:gd name="connsiteY4" fmla="*/ 9753600 h 9753600"/>
              <a:gd name="connsiteX5" fmla="*/ 0 w 10464409"/>
              <a:gd name="connsiteY5" fmla="*/ 9753600 h 9753600"/>
              <a:gd name="connsiteX6" fmla="*/ 0 w 10464409"/>
              <a:gd name="connsiteY6" fmla="*/ 9753600 h 9753600"/>
              <a:gd name="connsiteX7" fmla="*/ 0 w 10464409"/>
              <a:gd name="connsiteY7" fmla="*/ 1311308 h 9753600"/>
              <a:gd name="connsiteX8" fmla="*/ 1225583 w 10464409"/>
              <a:gd name="connsiteY8" fmla="*/ 0 h 975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4409" h="9753600">
                <a:moveTo>
                  <a:pt x="1225583" y="0"/>
                </a:moveTo>
                <a:lnTo>
                  <a:pt x="10464409" y="0"/>
                </a:lnTo>
                <a:lnTo>
                  <a:pt x="10464409" y="0"/>
                </a:lnTo>
                <a:lnTo>
                  <a:pt x="10435834" y="8499442"/>
                </a:lnTo>
                <a:cubicBezTo>
                  <a:pt x="10435834" y="9397254"/>
                  <a:pt x="9993763" y="9753600"/>
                  <a:pt x="9095951" y="9753600"/>
                </a:cubicBezTo>
                <a:lnTo>
                  <a:pt x="0" y="9753600"/>
                </a:lnTo>
                <a:lnTo>
                  <a:pt x="0" y="9753600"/>
                </a:lnTo>
                <a:lnTo>
                  <a:pt x="0" y="1311308"/>
                </a:lnTo>
                <a:cubicBezTo>
                  <a:pt x="0" y="413496"/>
                  <a:pt x="327771" y="0"/>
                  <a:pt x="1225583" y="0"/>
                </a:cubicBezTo>
                <a:close/>
              </a:path>
            </a:pathLst>
          </a:cu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3152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Evaluated 50/50 weight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2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&amp; 10%Al/90%Al203 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3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.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Weight not equal to density. 50/50 is easily sprayed, 10/90 would be stronger but not efficient deposit.</a:t>
            </a:r>
          </a:p>
          <a:p>
            <a:pPr marL="73152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Design of dog bone 1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4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unsuccessful. When attempting to remove the dog bone, deposit crumbled.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9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endParaRPr lang="en-US" sz="3200" kern="0" dirty="0">
              <a:solidFill>
                <a:srgbClr val="000000">
                  <a:lumMod val="95000"/>
                  <a:lumOff val="5000"/>
                </a:srgbClr>
              </a:solidFill>
              <a:latin typeface="Lucida Bright" pitchFamily="18" charset="0"/>
            </a:endParaRPr>
          </a:p>
          <a:p>
            <a:pPr marL="73152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The authors have obtained new mold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5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). Deposit is yet to be sprayed.</a:t>
            </a:r>
          </a:p>
          <a:p>
            <a:pPr marL="73152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Performed </a:t>
            </a:r>
            <a:r>
              <a:rPr lang="en-US" sz="3200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microhardness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testing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6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on solid sample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7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) and on a cracked sample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8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endParaRPr lang="en-US" sz="3200" kern="0" dirty="0">
              <a:solidFill>
                <a:srgbClr val="000000">
                  <a:lumMod val="95000"/>
                  <a:lumOff val="5000"/>
                </a:srgbClr>
              </a:solidFill>
              <a:latin typeface="Lucida Bright" pitchFamily="18" charset="0"/>
            </a:endParaRPr>
          </a:p>
        </p:txBody>
      </p:sp>
      <p:sp>
        <p:nvSpPr>
          <p:cNvPr id="100" name="Round Diagonal Corner Rectangle 99"/>
          <p:cNvSpPr/>
          <p:nvPr/>
        </p:nvSpPr>
        <p:spPr>
          <a:xfrm>
            <a:off x="28879800" y="25603200"/>
            <a:ext cx="10388208" cy="4494145"/>
          </a:xfrm>
          <a:prstGeom prst="round2DiagRect">
            <a:avLst/>
          </a:pr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Acquire successful dog bone deposit to perform tensile testing</a:t>
            </a:r>
          </a:p>
          <a:p>
            <a:pPr marL="51435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Anneal deposit to observe effects on mechanical properties</a:t>
            </a:r>
          </a:p>
          <a:p>
            <a:pPr marL="51435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Friction Stir process deposit and observe effects on mechanical properties</a:t>
            </a:r>
          </a:p>
        </p:txBody>
      </p:sp>
      <p:sp>
        <p:nvSpPr>
          <p:cNvPr id="101" name="Round Diagonal Corner Rectangle 100"/>
          <p:cNvSpPr/>
          <p:nvPr/>
        </p:nvSpPr>
        <p:spPr>
          <a:xfrm>
            <a:off x="12344399" y="27464918"/>
            <a:ext cx="15544801" cy="2665345"/>
          </a:xfrm>
          <a:prstGeom prst="round2DiagRect">
            <a:avLst/>
          </a:pr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The authors would like to thank Dr. Michael West, Dr. Bharat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Jasthi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 and Dr. Christian Widener (AMP Center Director) for their guidance throughout the project. We would like to thank Dr. Alfred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Boysen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 for helping us to prepare our poster and paper. A special thanks goes to NSF for supporting us and our research.  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43300" y="22479000"/>
            <a:ext cx="3796985" cy="25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6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500</Words>
  <Application>Microsoft Office PowerPoint</Application>
  <PresentationFormat>Custom</PresentationFormat>
  <Paragraphs>63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SDSMT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Giffen, Ashleigh L.</dc:creator>
  <cp:lastModifiedBy>aboysen</cp:lastModifiedBy>
  <cp:revision>15</cp:revision>
  <cp:lastPrinted>2011-08-01T22:20:35Z</cp:lastPrinted>
  <dcterms:created xsi:type="dcterms:W3CDTF">2011-08-01T17:07:57Z</dcterms:created>
  <dcterms:modified xsi:type="dcterms:W3CDTF">2011-08-02T22:35:44Z</dcterms:modified>
</cp:coreProperties>
</file>